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FC9BC08-39F8-4C49-9DEF-DDBA3B247FDA}" type="datetimeFigureOut">
              <a:rPr lang="en-US" smtClean="0"/>
              <a:t>11/29/2011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BE00991-F5CE-480E-B4C1-389387640CB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C9BC08-39F8-4C49-9DEF-DDBA3B247FDA}" type="datetimeFigureOut">
              <a:rPr lang="en-US" smtClean="0"/>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C9BC08-39F8-4C49-9DEF-DDBA3B247FDA}" type="datetimeFigureOut">
              <a:rPr lang="en-US" smtClean="0"/>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C9BC08-39F8-4C49-9DEF-DDBA3B247FDA}" type="datetimeFigureOut">
              <a:rPr lang="en-US" smtClean="0"/>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FC9BC08-39F8-4C49-9DEF-DDBA3B247FDA}" type="datetimeFigureOut">
              <a:rPr lang="en-US" smtClean="0"/>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E00991-F5CE-480E-B4C1-389387640CB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C9BC08-39F8-4C49-9DEF-DDBA3B247FDA}" type="datetimeFigureOut">
              <a:rPr lang="en-US" smtClean="0"/>
              <a:t>11/29/2011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FC9BC08-39F8-4C49-9DEF-DDBA3B247FDA}" type="datetimeFigureOut">
              <a:rPr lang="en-US" smtClean="0"/>
              <a:t>11/29/2011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C9BC08-39F8-4C49-9DEF-DDBA3B247FDA}" type="datetimeFigureOut">
              <a:rPr lang="en-US" smtClean="0"/>
              <a:t>11/29/2011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C9BC08-39F8-4C49-9DEF-DDBA3B247FDA}" type="datetimeFigureOut">
              <a:rPr lang="en-US" smtClean="0"/>
              <a:t>11/29/2011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C9BC08-39F8-4C49-9DEF-DDBA3B247FDA}" type="datetimeFigureOut">
              <a:rPr lang="en-US" smtClean="0"/>
              <a:t>11/29/2011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E00991-F5CE-480E-B4C1-389387640CB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FC9BC08-39F8-4C49-9DEF-DDBA3B247FDA}" type="datetimeFigureOut">
              <a:rPr lang="en-US" smtClean="0"/>
              <a:t>11/29/2011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BE00991-F5CE-480E-B4C1-389387640CBE}"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FC9BC08-39F8-4C49-9DEF-DDBA3B247FDA}" type="datetimeFigureOut">
              <a:rPr lang="en-US" smtClean="0"/>
              <a:t>11/29/2011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BE00991-F5CE-480E-B4C1-389387640CBE}"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youtube.com/embed/lPOVXL3jOhQ"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Surfing Etiquette</a:t>
            </a:r>
            <a:br>
              <a:rPr lang="en-US" b="1" dirty="0" smtClean="0"/>
            </a:br>
            <a:r>
              <a:rPr lang="en-US" sz="2700" b="1" dirty="0" smtClean="0"/>
              <a:t>by the </a:t>
            </a:r>
            <a:r>
              <a:rPr lang="en-US" sz="2700" b="1" dirty="0" err="1" smtClean="0"/>
              <a:t>Surfering</a:t>
            </a:r>
            <a:r>
              <a:rPr lang="en-US" sz="2700" b="1" dirty="0" smtClean="0"/>
              <a:t> Handbook</a:t>
            </a:r>
            <a:r>
              <a:rPr lang="en-US" b="1" dirty="0" smtClean="0"/>
              <a:t/>
            </a:r>
            <a:br>
              <a:rPr lang="en-US" b="1" dirty="0" smtClean="0"/>
            </a:br>
            <a:endParaRPr lang="en-US" dirty="0"/>
          </a:p>
        </p:txBody>
      </p:sp>
      <p:sp>
        <p:nvSpPr>
          <p:cNvPr id="3" name="Subtitle 2"/>
          <p:cNvSpPr>
            <a:spLocks noGrp="1"/>
          </p:cNvSpPr>
          <p:nvPr>
            <p:ph type="subTitle" idx="1"/>
          </p:nvPr>
        </p:nvSpPr>
        <p:spPr/>
        <p:txBody>
          <a:bodyPr/>
          <a:lstStyle/>
          <a:p>
            <a:r>
              <a:rPr lang="en-US" dirty="0" smtClean="0"/>
              <a:t>Science of Forecasting Waves</a:t>
            </a:r>
          </a:p>
          <a:p>
            <a:r>
              <a:rPr lang="en-US" dirty="0" smtClean="0"/>
              <a:t>GNM 1136</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r>
              <a:rPr lang="en-US" sz="3200" b="1" dirty="0" smtClean="0"/>
              <a:t>Rule #6: Beginners: don’t paddle out to the middle of a packed lineup.</a:t>
            </a:r>
            <a:br>
              <a:rPr lang="en-US" sz="3200" b="1" dirty="0" smtClean="0"/>
            </a:br>
            <a:endParaRPr lang="en-US" sz="3200" dirty="0"/>
          </a:p>
        </p:txBody>
      </p:sp>
      <p:sp>
        <p:nvSpPr>
          <p:cNvPr id="3" name="Content Placeholder 2"/>
          <p:cNvSpPr>
            <a:spLocks noGrp="1"/>
          </p:cNvSpPr>
          <p:nvPr>
            <p:ph idx="1"/>
          </p:nvPr>
        </p:nvSpPr>
        <p:spPr>
          <a:xfrm>
            <a:off x="457200" y="1600201"/>
            <a:ext cx="7696200" cy="3505200"/>
          </a:xfrm>
        </p:spPr>
        <p:txBody>
          <a:bodyPr>
            <a:normAutofit/>
          </a:bodyPr>
          <a:lstStyle/>
          <a:p>
            <a:r>
              <a:rPr lang="en-US" dirty="0" smtClean="0"/>
              <a:t>This is kind of open to interpretation, but it still stands: if you’re a beginner you should try to avoid paddling out into the middle of a pack of experienced veterans. </a:t>
            </a:r>
          </a:p>
          <a:p>
            <a:r>
              <a:rPr lang="en-US" dirty="0" smtClean="0"/>
              <a:t>Try to go out to a less crowded beginner break. You’ll know you’re in the wrong spot if you get the stink-eye!</a:t>
            </a:r>
          </a:p>
          <a:p>
            <a:endParaRPr lang="en-US" dirty="0"/>
          </a:p>
        </p:txBody>
      </p:sp>
      <p:pic>
        <p:nvPicPr>
          <p:cNvPr id="24578" name="Picture 2" descr="http://www.surfermag.com/files/2010/11/wpid-surftip0807.jpg"/>
          <p:cNvPicPr>
            <a:picLocks noChangeAspect="1" noChangeArrowheads="1"/>
          </p:cNvPicPr>
          <p:nvPr/>
        </p:nvPicPr>
        <p:blipFill>
          <a:blip r:embed="rId2" cstate="print"/>
          <a:srcRect/>
          <a:stretch>
            <a:fillRect/>
          </a:stretch>
        </p:blipFill>
        <p:spPr bwMode="auto">
          <a:xfrm>
            <a:off x="5105400" y="4343400"/>
            <a:ext cx="3505200" cy="235208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#7: Don’t be a wave hog.</a:t>
            </a:r>
            <a:br>
              <a:rPr lang="en-US" b="1" dirty="0" smtClean="0"/>
            </a:br>
            <a:endParaRPr lang="en-US" dirty="0"/>
          </a:p>
        </p:txBody>
      </p:sp>
      <p:sp>
        <p:nvSpPr>
          <p:cNvPr id="3" name="Content Placeholder 2"/>
          <p:cNvSpPr>
            <a:spLocks noGrp="1"/>
          </p:cNvSpPr>
          <p:nvPr>
            <p:ph idx="1"/>
          </p:nvPr>
        </p:nvSpPr>
        <p:spPr/>
        <p:txBody>
          <a:bodyPr>
            <a:normAutofit/>
          </a:bodyPr>
          <a:lstStyle/>
          <a:p>
            <a:r>
              <a:rPr lang="en-US" dirty="0" smtClean="0"/>
              <a:t>Just because you can catch all the waves doesn’t mean you should. </a:t>
            </a:r>
          </a:p>
          <a:p>
            <a:r>
              <a:rPr lang="en-US" dirty="0" smtClean="0"/>
              <a:t>This generally applies to </a:t>
            </a:r>
            <a:r>
              <a:rPr lang="en-US" dirty="0" err="1" smtClean="0"/>
              <a:t>longboarders</a:t>
            </a:r>
            <a:r>
              <a:rPr lang="en-US" dirty="0" smtClean="0"/>
              <a:t>, kayakers, or stand up paddlers (SUP). </a:t>
            </a:r>
          </a:p>
          <a:p>
            <a:r>
              <a:rPr lang="en-US" dirty="0" smtClean="0"/>
              <a:t>Since it’s easier to catch waves on these watercraft, it becomes tempting to catch them all, leaving nothing for </a:t>
            </a:r>
            <a:r>
              <a:rPr lang="en-US" dirty="0" err="1" smtClean="0"/>
              <a:t>shortboarders</a:t>
            </a:r>
            <a:r>
              <a:rPr lang="en-US" dirty="0" smtClean="0"/>
              <a:t> on the inside. </a:t>
            </a:r>
          </a:p>
          <a:p>
            <a:r>
              <a:rPr lang="en-US" dirty="0" smtClean="0"/>
              <a:t>Give a wave, get a wave.</a:t>
            </a:r>
          </a:p>
          <a:p>
            <a:endParaRPr lang="en-US" dirty="0"/>
          </a:p>
        </p:txBody>
      </p:sp>
      <p:pic>
        <p:nvPicPr>
          <p:cNvPr id="23554" name="Picture 2" descr="http://www.powerkitesdirect.com/wp-content/uploads/2009/10/sup_paddlesurf-300x202.jpg"/>
          <p:cNvPicPr>
            <a:picLocks noChangeAspect="1" noChangeArrowheads="1"/>
          </p:cNvPicPr>
          <p:nvPr/>
        </p:nvPicPr>
        <p:blipFill>
          <a:blip r:embed="rId2" cstate="print"/>
          <a:srcRect/>
          <a:stretch>
            <a:fillRect/>
          </a:stretch>
        </p:blipFill>
        <p:spPr bwMode="auto">
          <a:xfrm>
            <a:off x="5638800" y="4933949"/>
            <a:ext cx="2857500" cy="192405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#8: Respect the beach</a:t>
            </a:r>
            <a:br>
              <a:rPr lang="en-US" b="1" dirty="0" smtClean="0"/>
            </a:br>
            <a:endParaRPr lang="en-US" dirty="0"/>
          </a:p>
        </p:txBody>
      </p:sp>
      <p:sp>
        <p:nvSpPr>
          <p:cNvPr id="3" name="Content Placeholder 2"/>
          <p:cNvSpPr>
            <a:spLocks noGrp="1"/>
          </p:cNvSpPr>
          <p:nvPr>
            <p:ph idx="1"/>
          </p:nvPr>
        </p:nvSpPr>
        <p:spPr/>
        <p:txBody>
          <a:bodyPr/>
          <a:lstStyle/>
          <a:p>
            <a:r>
              <a:rPr lang="en-US" dirty="0" smtClean="0"/>
              <a:t>Don’t litter. Simple as that. Pick up your trash, and try to pick up a few pieces of trash before you leave even if it’s not yours.</a:t>
            </a:r>
          </a:p>
          <a:p>
            <a:r>
              <a:rPr lang="en-US" dirty="0" smtClean="0">
                <a:hlinkClick r:id="rId2"/>
              </a:rPr>
              <a:t>Sea to Summit – Surfrider Foundation Video</a:t>
            </a:r>
            <a:endParaRPr lang="en-US" dirty="0"/>
          </a:p>
        </p:txBody>
      </p:sp>
      <p:pic>
        <p:nvPicPr>
          <p:cNvPr id="22530" name="Picture 2" descr="http://www.livegreensd.com/uploaded_images/surf-795871.jpg"/>
          <p:cNvPicPr>
            <a:picLocks noChangeAspect="1" noChangeArrowheads="1"/>
          </p:cNvPicPr>
          <p:nvPr/>
        </p:nvPicPr>
        <p:blipFill>
          <a:blip r:embed="rId3" cstate="print"/>
          <a:srcRect/>
          <a:stretch>
            <a:fillRect/>
          </a:stretch>
        </p:blipFill>
        <p:spPr bwMode="auto">
          <a:xfrm>
            <a:off x="4191000" y="3886200"/>
            <a:ext cx="3810000" cy="272415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#9: Drive responsibly</a:t>
            </a:r>
            <a:br>
              <a:rPr lang="en-US" b="1" dirty="0" smtClean="0"/>
            </a:br>
            <a:endParaRPr lang="en-US" dirty="0"/>
          </a:p>
        </p:txBody>
      </p:sp>
      <p:sp>
        <p:nvSpPr>
          <p:cNvPr id="3" name="Content Placeholder 2"/>
          <p:cNvSpPr>
            <a:spLocks noGrp="1"/>
          </p:cNvSpPr>
          <p:nvPr>
            <p:ph idx="1"/>
          </p:nvPr>
        </p:nvSpPr>
        <p:spPr/>
        <p:txBody>
          <a:bodyPr/>
          <a:lstStyle/>
          <a:p>
            <a:r>
              <a:rPr lang="en-US" dirty="0" smtClean="0"/>
              <a:t>The locals who live in the residential areas near the beach deserve your respect. Don’t speed or drive recklessly.</a:t>
            </a:r>
          </a:p>
          <a:p>
            <a:pPr>
              <a:buNone/>
            </a:pPr>
            <a:endParaRPr lang="en-US" dirty="0"/>
          </a:p>
        </p:txBody>
      </p:sp>
      <p:pic>
        <p:nvPicPr>
          <p:cNvPr id="21506" name="Picture 2" descr="http://www.capitaltimes.co.nz/store/images/BeachCleanup.jpg"/>
          <p:cNvPicPr>
            <a:picLocks noChangeAspect="1" noChangeArrowheads="1"/>
          </p:cNvPicPr>
          <p:nvPr/>
        </p:nvPicPr>
        <p:blipFill>
          <a:blip r:embed="rId2" cstate="print"/>
          <a:srcRect/>
          <a:stretch>
            <a:fillRect/>
          </a:stretch>
        </p:blipFill>
        <p:spPr bwMode="auto">
          <a:xfrm>
            <a:off x="3276600" y="3429000"/>
            <a:ext cx="5219700" cy="319087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#10: If you mess up</a:t>
            </a:r>
            <a:br>
              <a:rPr lang="en-US" b="1"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Nobody really mentions this in surfing etiquette lists, but if you mess up and accidentally drop in or mess up someone’s wave, a quick apology is appreciated, and goes a long way to reducing tension in crowded lineups. You don’t have to grovel at their feet (well, unless you did something horrible). Honestly, if you drop in on someone and then ignore them, it’s pretty stupid.</a:t>
            </a:r>
          </a:p>
          <a:p>
            <a:r>
              <a:rPr lang="en-US" dirty="0" smtClean="0"/>
              <a:t>This might seem like a lot of stuff to remember, but in time it will become second nature. Most surfing etiquette rules are common sense anyway.</a:t>
            </a:r>
          </a:p>
          <a:p>
            <a:r>
              <a:rPr lang="en-US" dirty="0" smtClean="0"/>
              <a:t>Have fun in the water!</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7650" name="ShockwaveFlash1" r:id="rId2" imgW="9142857" imgH="6857143"/>
    </p:controls>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8674" name="ShockwaveFlash1" r:id="rId2" imgW="9142857" imgH="6857143"/>
    </p:controls>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9698" name="ShockwaveFlash1" r:id="rId2" imgW="9142857" imgH="6857143"/>
    </p:controls>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Surfing Etiquette</a:t>
            </a:r>
            <a:endParaRPr lang="en-US" dirty="0"/>
          </a:p>
        </p:txBody>
      </p:sp>
      <p:sp>
        <p:nvSpPr>
          <p:cNvPr id="3" name="Content Placeholder 2"/>
          <p:cNvSpPr>
            <a:spLocks noGrp="1"/>
          </p:cNvSpPr>
          <p:nvPr>
            <p:ph idx="1"/>
          </p:nvPr>
        </p:nvSpPr>
        <p:spPr/>
        <p:txBody>
          <a:bodyPr/>
          <a:lstStyle/>
          <a:p>
            <a:r>
              <a:rPr lang="en-US" b="1" dirty="0" smtClean="0"/>
              <a:t>Surfing Etiquette is the most important thing to learn before you set foot in the surf.</a:t>
            </a:r>
            <a:r>
              <a:rPr lang="en-US" dirty="0" smtClean="0"/>
              <a:t> These rules are not so much “rules” as they are a proper code of conduct designed to keep everyone in the water safe and happy. People who repeatedly break these rules are often given the stink-eye, a stern talking to, yelled at with obscenities, or just flat out beat up.</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#1: Right of Way</a:t>
            </a:r>
            <a:br>
              <a:rPr lang="en-US" b="1"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surfer closest to the peak of the wave has the right of way. This means if you’re paddling for a right, and a surfer on your left is also paddling for it, you must yield to him or her. There are a couple variations to this rule:</a:t>
            </a:r>
          </a:p>
          <a:p>
            <a:r>
              <a:rPr lang="en-US" dirty="0" smtClean="0"/>
              <a:t>If someone is up riding a wave, don’t attempt a late takeoff between the curl/whitewater and the surfer. If the surfer who’s riding the wave wants to make a cutback she’ll run right into you.</a:t>
            </a:r>
          </a:p>
          <a:p>
            <a:r>
              <a:rPr lang="en-US" dirty="0" smtClean="0"/>
              <a:t>Just because the whitewater catches up to a surfer riding a wave doesn’t give you permission to take off down the line. Many talented surfers can outrun the section and get back to the face of the wave.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The Surfer Closest To The Peak Has The Right Of Way."/>
          <p:cNvPicPr>
            <a:picLocks noChangeAspect="1" noChangeArrowheads="1"/>
          </p:cNvPicPr>
          <p:nvPr/>
        </p:nvPicPr>
        <p:blipFill>
          <a:blip r:embed="rId2" cstate="print"/>
          <a:srcRect/>
          <a:stretch>
            <a:fillRect/>
          </a:stretch>
        </p:blipFill>
        <p:spPr bwMode="auto">
          <a:xfrm>
            <a:off x="410713" y="990600"/>
            <a:ext cx="4734943" cy="2895600"/>
          </a:xfrm>
          <a:prstGeom prst="rect">
            <a:avLst/>
          </a:prstGeom>
          <a:noFill/>
        </p:spPr>
      </p:pic>
      <p:pic>
        <p:nvPicPr>
          <p:cNvPr id="10244" name="Picture 4" descr="The Surfer Closest To The Peak Has The Right Of Way."/>
          <p:cNvPicPr>
            <a:picLocks noChangeAspect="1" noChangeArrowheads="1"/>
          </p:cNvPicPr>
          <p:nvPr/>
        </p:nvPicPr>
        <p:blipFill>
          <a:blip r:embed="rId3" cstate="print"/>
          <a:srcRect/>
          <a:stretch>
            <a:fillRect/>
          </a:stretch>
        </p:blipFill>
        <p:spPr bwMode="auto">
          <a:xfrm>
            <a:off x="4876800" y="4038600"/>
            <a:ext cx="4079990" cy="254214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810512"/>
          </a:xfrm>
        </p:spPr>
        <p:txBody>
          <a:bodyPr>
            <a:noAutofit/>
          </a:bodyPr>
          <a:lstStyle/>
          <a:p>
            <a:r>
              <a:rPr lang="en-US" sz="2400" dirty="0" smtClean="0"/>
              <a:t>If a wave is breaking towards itself (a closeout) and two surfers are taking off at each other, yes both have the right of way but this is a perilous situation and it’s advisable to kick out early to avoid a collision</a:t>
            </a:r>
            <a:endParaRPr lang="en-US" sz="2400" dirty="0"/>
          </a:p>
        </p:txBody>
      </p:sp>
      <p:pic>
        <p:nvPicPr>
          <p:cNvPr id="17410" name="Picture 2" descr="The Surfer Closest To The Peak Has The Right Of Way."/>
          <p:cNvPicPr>
            <a:picLocks noChangeAspect="1" noChangeArrowheads="1"/>
          </p:cNvPicPr>
          <p:nvPr/>
        </p:nvPicPr>
        <p:blipFill>
          <a:blip r:embed="rId2" cstate="print"/>
          <a:srcRect/>
          <a:stretch>
            <a:fillRect/>
          </a:stretch>
        </p:blipFill>
        <p:spPr bwMode="auto">
          <a:xfrm>
            <a:off x="2133600" y="3276600"/>
            <a:ext cx="5219700" cy="269015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b="1" dirty="0" smtClean="0"/>
              <a:t>Rule #2: Don’t Drop In</a:t>
            </a:r>
            <a:br>
              <a:rPr lang="en-US" b="1" dirty="0" smtClean="0"/>
            </a:br>
            <a:endParaRPr lang="en-US" dirty="0"/>
          </a:p>
        </p:txBody>
      </p:sp>
      <p:sp>
        <p:nvSpPr>
          <p:cNvPr id="4" name="Content Placeholder 3"/>
          <p:cNvSpPr>
            <a:spLocks noGrp="1"/>
          </p:cNvSpPr>
          <p:nvPr>
            <p:ph idx="1"/>
          </p:nvPr>
        </p:nvSpPr>
        <p:spPr>
          <a:xfrm>
            <a:off x="457200" y="1600201"/>
            <a:ext cx="8229600" cy="2438400"/>
          </a:xfrm>
        </p:spPr>
        <p:txBody>
          <a:bodyPr>
            <a:normAutofit fontScale="77500" lnSpcReduction="20000"/>
          </a:bodyPr>
          <a:lstStyle/>
          <a:p>
            <a:r>
              <a:rPr lang="en-US" dirty="0" smtClean="0"/>
              <a:t>This is related to Rule #1. This is probably the most important part of surfing etiquette. Dropping in means that someone with the right of way is either about to take off on a wave or is already riding</a:t>
            </a:r>
          </a:p>
          <a:p>
            <a:r>
              <a:rPr lang="en-US" dirty="0" smtClean="0"/>
              <a:t>a wave, and you also take off on the same wave in front of him or her. This blocks his ride down the line, and is extremely annoying, not to mention dangerous. If you are tempted to drop in remember this: no matter how good the wave is, if you drop in on someone you’ll feel like crap, the other surfer will be pissed, and the wave will be ruined for everyone.</a:t>
            </a:r>
          </a:p>
          <a:p>
            <a:endParaRPr lang="en-US" dirty="0"/>
          </a:p>
        </p:txBody>
      </p:sp>
      <p:pic>
        <p:nvPicPr>
          <p:cNvPr id="18434" name="Picture 2" descr="The Surfer Closest To The Peak Has The Right Of Way."/>
          <p:cNvPicPr>
            <a:picLocks noChangeAspect="1" noChangeArrowheads="1"/>
          </p:cNvPicPr>
          <p:nvPr/>
        </p:nvPicPr>
        <p:blipFill>
          <a:blip r:embed="rId2" cstate="print"/>
          <a:srcRect/>
          <a:stretch>
            <a:fillRect/>
          </a:stretch>
        </p:blipFill>
        <p:spPr bwMode="auto">
          <a:xfrm>
            <a:off x="1676400" y="4073769"/>
            <a:ext cx="5421178" cy="246038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#3: Paddling Rules:</a:t>
            </a:r>
            <a:br>
              <a:rPr lang="en-US" b="1" dirty="0" smtClean="0"/>
            </a:br>
            <a:endParaRPr lang="en-US" dirty="0"/>
          </a:p>
        </p:txBody>
      </p:sp>
      <p:sp>
        <p:nvSpPr>
          <p:cNvPr id="3" name="Content Placeholder 2"/>
          <p:cNvSpPr>
            <a:spLocks noGrp="1"/>
          </p:cNvSpPr>
          <p:nvPr>
            <p:ph idx="1"/>
          </p:nvPr>
        </p:nvSpPr>
        <p:spPr>
          <a:xfrm>
            <a:off x="457200" y="1600201"/>
            <a:ext cx="8153400" cy="3505200"/>
          </a:xfrm>
        </p:spPr>
        <p:txBody>
          <a:bodyPr>
            <a:normAutofit fontScale="70000" lnSpcReduction="20000"/>
          </a:bodyPr>
          <a:lstStyle/>
          <a:p>
            <a:r>
              <a:rPr lang="en-US" dirty="0" smtClean="0"/>
              <a:t>Some common sense surfing etiquette rules that people don’t seem to realize are important. Don’t paddle straight through the heart of the lineup where people are surfing. Paddle out through the channel where the waves aren’t breaking and people aren’t surfing. Sometimes at spread out beach breaks this is hard, but usually there is a less crowded area to paddle through.</a:t>
            </a:r>
          </a:p>
          <a:p>
            <a:r>
              <a:rPr lang="en-US" dirty="0" smtClean="0"/>
              <a:t>When paddling back out, do NOT paddle in front of someone riding a wave unless you’re well, well in front of him. You must paddle behind those who are up and riding and take the whitewater hit or </a:t>
            </a:r>
            <a:r>
              <a:rPr lang="en-US" dirty="0" err="1" smtClean="0"/>
              <a:t>duckdive</a:t>
            </a:r>
            <a:r>
              <a:rPr lang="en-US" dirty="0" smtClean="0"/>
              <a:t>. You’ll appreciate this the next time you’re up on a wave.</a:t>
            </a:r>
          </a:p>
          <a:p>
            <a:r>
              <a:rPr lang="en-US" dirty="0" smtClean="0"/>
              <a:t>Sometimes you’ll just end up in a bad spot and won’t be able to paddle behind a surfer. It’s your responsibility to speed paddle to get over the wave and out of his or her way. If you don’t do this, he or she might just run you over!</a:t>
            </a:r>
          </a:p>
          <a:p>
            <a:endParaRPr lang="en-US" dirty="0"/>
          </a:p>
        </p:txBody>
      </p:sp>
      <p:pic>
        <p:nvPicPr>
          <p:cNvPr id="19458" name="Picture 2" descr="The Surfer Closest To The Peak Has The Right Of Way."/>
          <p:cNvPicPr>
            <a:picLocks noChangeAspect="1" noChangeArrowheads="1"/>
          </p:cNvPicPr>
          <p:nvPr/>
        </p:nvPicPr>
        <p:blipFill>
          <a:blip r:embed="rId2" cstate="print"/>
          <a:srcRect/>
          <a:stretch>
            <a:fillRect/>
          </a:stretch>
        </p:blipFill>
        <p:spPr bwMode="auto">
          <a:xfrm>
            <a:off x="2667000" y="4648200"/>
            <a:ext cx="3886200" cy="200288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#4: Don’t Ditch Your Board</a:t>
            </a:r>
            <a:br>
              <a:rPr lang="en-US" b="1"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is important, especially when it gets crowded. Always try to maintain control and contact with your board. Surfboards are large, heavy, and hard. If you let your board go flying around, it is going to eventually clock someone in the head. </a:t>
            </a:r>
          </a:p>
          <a:p>
            <a:r>
              <a:rPr lang="en-US" dirty="0" smtClean="0"/>
              <a:t>This means if you’re paddling out and a wall of whitewater is coming, you don’t have permission to just throw your board away and dive under. </a:t>
            </a:r>
          </a:p>
          <a:p>
            <a:r>
              <a:rPr lang="en-US" dirty="0" smtClean="0"/>
              <a:t>If you throw your board and there is someone paddling out behind you, there is going to be carnage. </a:t>
            </a:r>
          </a:p>
          <a:p>
            <a:r>
              <a:rPr lang="en-US" dirty="0" smtClean="0"/>
              <a:t>This is a hard rule for beginners, but if you manage to avoid picking up the habit of throwing your board you will be a MUCH better surfer.</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#5: Don’t Snake</a:t>
            </a:r>
            <a:br>
              <a:rPr lang="en-US" b="1" dirty="0" smtClean="0"/>
            </a:br>
            <a:endParaRPr lang="en-US" dirty="0"/>
          </a:p>
        </p:txBody>
      </p:sp>
      <p:sp>
        <p:nvSpPr>
          <p:cNvPr id="3" name="Content Placeholder 2"/>
          <p:cNvSpPr>
            <a:spLocks noGrp="1"/>
          </p:cNvSpPr>
          <p:nvPr>
            <p:ph idx="1"/>
          </p:nvPr>
        </p:nvSpPr>
        <p:spPr>
          <a:xfrm>
            <a:off x="457200" y="1600200"/>
            <a:ext cx="8001000" cy="2667000"/>
          </a:xfrm>
        </p:spPr>
        <p:txBody>
          <a:bodyPr>
            <a:normAutofit fontScale="77500" lnSpcReduction="20000"/>
          </a:bodyPr>
          <a:lstStyle/>
          <a:p>
            <a:r>
              <a:rPr lang="en-US" dirty="0" smtClean="0"/>
              <a:t>“Snaking” is when a surfer paddles around another surfer in order position himself to get the right of way for a wave. </a:t>
            </a:r>
          </a:p>
          <a:p>
            <a:r>
              <a:rPr lang="en-US" dirty="0" smtClean="0"/>
              <a:t>He is effectively making a big “S” around a fellow surfer. </a:t>
            </a:r>
          </a:p>
          <a:p>
            <a:r>
              <a:rPr lang="en-US" dirty="0" smtClean="0"/>
              <a:t>While not immediately hazardous to your health, this is incredibly annoying. You can’t cut the lineup. Patiently wait your turn. </a:t>
            </a:r>
          </a:p>
          <a:p>
            <a:r>
              <a:rPr lang="en-US" dirty="0" smtClean="0"/>
              <a:t>Wave hogs don’t get respect in the water. </a:t>
            </a:r>
          </a:p>
          <a:p>
            <a:r>
              <a:rPr lang="en-US" dirty="0" smtClean="0"/>
              <a:t>Also, being a local doesn’t give you permission to ruthlessly snake visitors who are being polite. If they’re not being polite, well…</a:t>
            </a:r>
          </a:p>
          <a:p>
            <a:endParaRPr lang="en-US" dirty="0"/>
          </a:p>
        </p:txBody>
      </p:sp>
      <p:pic>
        <p:nvPicPr>
          <p:cNvPr id="25602" name="Picture 2" descr="http://www.dailystoke.com/wp-content/uploads/2009/01/snaked1.jpg"/>
          <p:cNvPicPr>
            <a:picLocks noChangeAspect="1" noChangeArrowheads="1"/>
          </p:cNvPicPr>
          <p:nvPr/>
        </p:nvPicPr>
        <p:blipFill>
          <a:blip r:embed="rId2" cstate="print"/>
          <a:srcRect/>
          <a:stretch>
            <a:fillRect/>
          </a:stretch>
        </p:blipFill>
        <p:spPr bwMode="auto">
          <a:xfrm>
            <a:off x="5181600" y="4038600"/>
            <a:ext cx="3555999" cy="2667000"/>
          </a:xfrm>
          <a:prstGeom prst="rect">
            <a:avLst/>
          </a:prstGeom>
          <a:noFill/>
        </p:spPr>
      </p:pic>
      <p:pic>
        <p:nvPicPr>
          <p:cNvPr id="25604" name="Picture 4" descr="http://l.yimg.com/ea/img/-/110829/billabong_pro_tahiti_paddle_battle_175lku7-175lkua.jpg?x=450&amp;q=80&amp;n=1&amp;sig=rB74D4WKMUExaan0UpoKAQ--"/>
          <p:cNvPicPr>
            <a:picLocks noChangeAspect="1" noChangeArrowheads="1"/>
          </p:cNvPicPr>
          <p:nvPr/>
        </p:nvPicPr>
        <p:blipFill>
          <a:blip r:embed="rId3" cstate="print"/>
          <a:srcRect/>
          <a:stretch>
            <a:fillRect/>
          </a:stretch>
        </p:blipFill>
        <p:spPr bwMode="auto">
          <a:xfrm>
            <a:off x="1066800" y="4191000"/>
            <a:ext cx="3505200" cy="23368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TotalTime>
  <Words>1141</Words>
  <Application>Microsoft Office PowerPoint</Application>
  <PresentationFormat>On-screen Show (4:3)</PresentationFormat>
  <Paragraphs>45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Surfing Etiquette by the Surfering Handbook </vt:lpstr>
      <vt:lpstr>Surfing Etiquette</vt:lpstr>
      <vt:lpstr>Rule #1: Right of Way </vt:lpstr>
      <vt:lpstr>Slide 4</vt:lpstr>
      <vt:lpstr>If a wave is breaking towards itself (a closeout) and two surfers are taking off at each other, yes both have the right of way but this is a perilous situation and it’s advisable to kick out early to avoid a collision</vt:lpstr>
      <vt:lpstr>Rule #2: Don’t Drop In </vt:lpstr>
      <vt:lpstr>Rule #3: Paddling Rules: </vt:lpstr>
      <vt:lpstr>Rule #4: Don’t Ditch Your Board </vt:lpstr>
      <vt:lpstr>Rule #5: Don’t Snake </vt:lpstr>
      <vt:lpstr>      Rule #6: Beginners: don’t paddle out to the middle of a packed lineup. </vt:lpstr>
      <vt:lpstr>Rule #7: Don’t be a wave hog. </vt:lpstr>
      <vt:lpstr>Rule #8: Respect the beach </vt:lpstr>
      <vt:lpstr>Rule #9: Drive responsibly </vt:lpstr>
      <vt:lpstr>Rule #10: If you mess up </vt:lpstr>
      <vt:lpstr>Slide 15</vt:lpstr>
      <vt:lpstr>Slide 16</vt:lpstr>
      <vt:lpstr>Slide 17</vt:lpstr>
    </vt:vector>
  </TitlesOfParts>
  <Company>OCVTS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Surfing Etiquette </dc:title>
  <dc:creator>ocvts</dc:creator>
  <cp:lastModifiedBy>ocvts</cp:lastModifiedBy>
  <cp:revision>5</cp:revision>
  <dcterms:created xsi:type="dcterms:W3CDTF">2011-11-29T14:32:44Z</dcterms:created>
  <dcterms:modified xsi:type="dcterms:W3CDTF">2011-11-29T15:19:12Z</dcterms:modified>
</cp:coreProperties>
</file>